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9" r:id="rId4"/>
    <p:sldId id="262" r:id="rId5"/>
    <p:sldId id="264" r:id="rId6"/>
    <p:sldId id="265" r:id="rId7"/>
    <p:sldId id="263" r:id="rId8"/>
    <p:sldId id="266" r:id="rId9"/>
    <p:sldId id="261" r:id="rId10"/>
    <p:sldId id="268" r:id="rId11"/>
    <p:sldId id="259" r:id="rId12"/>
    <p:sldId id="267" r:id="rId13"/>
    <p:sldId id="258" r:id="rId14"/>
  </p:sldIdLst>
  <p:sldSz cx="9144000" cy="6858000" type="screen4x3"/>
  <p:notesSz cx="9144000" cy="6858000"/>
  <p:defaultTextStyle>
    <a:defPPr>
      <a:defRPr lang="en-US"/>
    </a:defPPr>
    <a:lvl1pPr marL="0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36381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72761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09142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45523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181903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18284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054664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491045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F8EA2AA-3AC6-184D-BB71-7F0F57CB581C}">
          <p14:sldIdLst>
            <p14:sldId id="256"/>
            <p14:sldId id="257"/>
            <p14:sldId id="269"/>
            <p14:sldId id="262"/>
            <p14:sldId id="264"/>
            <p14:sldId id="265"/>
            <p14:sldId id="263"/>
            <p14:sldId id="266"/>
            <p14:sldId id="261"/>
            <p14:sldId id="268"/>
            <p14:sldId id="259"/>
            <p14:sldId id="267"/>
            <p14:sldId id="25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0D15"/>
    <a:srgbClr val="5A5A59"/>
    <a:srgbClr val="D63E2E"/>
    <a:srgbClr val="474746"/>
    <a:srgbClr val="2A2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0" autoAdjust="0"/>
  </p:normalViewPr>
  <p:slideViewPr>
    <p:cSldViewPr snapToGrid="0" snapToObjects="1">
      <p:cViewPr>
        <p:scale>
          <a:sx n="70" d="100"/>
          <a:sy n="70" d="100"/>
        </p:scale>
        <p:origin x="-69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5" d="100"/>
          <a:sy n="125" d="100"/>
        </p:scale>
        <p:origin x="-3272" y="-11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9F73E-6514-484D-AED0-E616D39F262A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D9CD6-88E5-CD48-85EC-E5CD2CA04F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5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C145B-F161-7D41-B934-884A276EBA70}" type="datetimeFigureOut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JJHJJJGJJ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E7AD0-AAFD-B44E-AB2D-AFC78171623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3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6381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72761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09142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45523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81903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18284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54664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91045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E7AD0-AAFD-B44E-AB2D-AFC78171623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0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685800" y="3966462"/>
            <a:ext cx="7772400" cy="1470025"/>
          </a:xfrm>
          <a:prstGeom prst="rect">
            <a:avLst/>
          </a:prstGeom>
        </p:spPr>
        <p:txBody>
          <a:bodyPr vert="horz" lIns="87276" tIns="43638" rIns="87276" bIns="43638" rtlCol="0" anchor="ctr">
            <a:normAutofit/>
          </a:bodyPr>
          <a:lstStyle>
            <a:lvl1pPr algn="ctr" defTabSz="497754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00" b="1" dirty="0">
              <a:solidFill>
                <a:srgbClr val="2A2A28"/>
              </a:solidFill>
              <a:latin typeface="Myriad Pro"/>
              <a:cs typeface="Myriad Pro"/>
            </a:endParaRPr>
          </a:p>
        </p:txBody>
      </p:sp>
      <p:pic>
        <p:nvPicPr>
          <p:cNvPr id="3" name="Picture 2" descr="RNP_FORUM_TELES-SAÚDE_2014_Apresentação-pptx_4;3px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" y="0"/>
            <a:ext cx="9142334" cy="6858000"/>
          </a:xfrm>
          <a:prstGeom prst="rect">
            <a:avLst/>
          </a:prstGeom>
        </p:spPr>
      </p:pic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685801" y="4094647"/>
            <a:ext cx="8040756" cy="26242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latin typeface="Myriad Pro"/>
              </a:defRPr>
            </a:lvl1pPr>
          </a:lstStyle>
          <a:p>
            <a:pPr lvl="0"/>
            <a:endParaRPr lang="pt-BR" sz="3500" b="1" dirty="0" smtClean="0">
              <a:solidFill>
                <a:srgbClr val="2A2A28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216101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NP_FORUM_TELES-SAÚDE_2014_Apresentação-pptx_4;3px-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" y="0"/>
            <a:ext cx="9142334" cy="6858000"/>
          </a:xfrm>
          <a:prstGeom prst="rect">
            <a:avLst/>
          </a:prstGeom>
        </p:spPr>
      </p:pic>
      <p:sp>
        <p:nvSpPr>
          <p:cNvPr id="14" name="Espaço Reservado para Texto 13"/>
          <p:cNvSpPr>
            <a:spLocks noGrp="1"/>
          </p:cNvSpPr>
          <p:nvPr>
            <p:ph type="body" sz="quarter" idx="22" hasCustomPrompt="1"/>
          </p:nvPr>
        </p:nvSpPr>
        <p:spPr>
          <a:xfrm>
            <a:off x="1253519" y="139663"/>
            <a:ext cx="7480343" cy="618821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None/>
              <a:defRPr sz="2500" b="1" i="0" baseline="0">
                <a:solidFill>
                  <a:srgbClr val="5A5A59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Loren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21" name="Espaço Reservado para Texto 11"/>
          <p:cNvSpPr>
            <a:spLocks noGrp="1"/>
          </p:cNvSpPr>
          <p:nvPr>
            <p:ph type="body" sz="quarter" idx="24" hasCustomPrompt="1"/>
          </p:nvPr>
        </p:nvSpPr>
        <p:spPr>
          <a:xfrm>
            <a:off x="1254036" y="1175927"/>
            <a:ext cx="7480343" cy="4529134"/>
          </a:xfrm>
          <a:prstGeom prst="rect">
            <a:avLst/>
          </a:prstGeom>
        </p:spPr>
        <p:txBody>
          <a:bodyPr lIns="80165" tIns="40083" rIns="80165" bIns="40083"/>
          <a:lstStyle>
            <a:lvl1pPr marL="0" indent="0">
              <a:buFont typeface="Arial" pitchFamily="34" charset="0"/>
              <a:buNone/>
              <a:defRPr sz="2400">
                <a:latin typeface="Arial"/>
                <a:cs typeface="Arial"/>
              </a:defRPr>
            </a:lvl1pPr>
            <a:lvl2pPr marL="436381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consectetuer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, </a:t>
            </a:r>
            <a:r>
              <a:rPr lang="pt-BR" dirty="0" err="1" smtClean="0"/>
              <a:t>sed</a:t>
            </a:r>
            <a:r>
              <a:rPr lang="pt-BR" dirty="0" smtClean="0"/>
              <a:t> </a:t>
            </a:r>
            <a:r>
              <a:rPr lang="pt-BR" dirty="0" err="1" smtClean="0"/>
              <a:t>diam</a:t>
            </a:r>
            <a:r>
              <a:rPr lang="pt-BR" dirty="0" smtClean="0"/>
              <a:t> </a:t>
            </a:r>
            <a:r>
              <a:rPr lang="pt-BR" dirty="0" err="1" smtClean="0"/>
              <a:t>nonummy</a:t>
            </a:r>
            <a:r>
              <a:rPr lang="pt-BR" dirty="0" smtClean="0"/>
              <a:t> </a:t>
            </a:r>
            <a:r>
              <a:rPr lang="pt-BR" dirty="0" err="1" smtClean="0"/>
              <a:t>nibh</a:t>
            </a:r>
            <a:r>
              <a:rPr lang="pt-BR" dirty="0" smtClean="0"/>
              <a:t> </a:t>
            </a:r>
            <a:r>
              <a:rPr lang="pt-BR" dirty="0" err="1" smtClean="0"/>
              <a:t>euismod</a:t>
            </a:r>
            <a:r>
              <a:rPr lang="pt-BR" dirty="0" smtClean="0"/>
              <a:t> </a:t>
            </a:r>
            <a:r>
              <a:rPr lang="pt-BR" dirty="0" err="1" smtClean="0"/>
              <a:t>tincidunt</a:t>
            </a:r>
            <a:r>
              <a:rPr lang="pt-BR" dirty="0" smtClean="0"/>
              <a:t> ut </a:t>
            </a:r>
            <a:r>
              <a:rPr lang="pt-BR" dirty="0" err="1" smtClean="0"/>
              <a:t>laoreet</a:t>
            </a:r>
            <a:r>
              <a:rPr lang="pt-BR" dirty="0" smtClean="0"/>
              <a:t> </a:t>
            </a:r>
            <a:r>
              <a:rPr lang="pt-BR" dirty="0" err="1" smtClean="0"/>
              <a:t>dolore</a:t>
            </a:r>
            <a:r>
              <a:rPr lang="pt-BR" dirty="0" smtClean="0"/>
              <a:t> magna </a:t>
            </a:r>
            <a:r>
              <a:rPr lang="pt-BR" dirty="0" err="1" smtClean="0"/>
              <a:t>aliquam</a:t>
            </a:r>
            <a:r>
              <a:rPr lang="pt-BR" dirty="0" smtClean="0"/>
              <a:t> </a:t>
            </a:r>
            <a:r>
              <a:rPr lang="pt-BR" dirty="0" err="1" smtClean="0"/>
              <a:t>erat</a:t>
            </a:r>
            <a:r>
              <a:rPr lang="pt-BR" dirty="0" smtClean="0"/>
              <a:t> </a:t>
            </a:r>
            <a:r>
              <a:rPr lang="pt-BR" dirty="0" err="1" smtClean="0"/>
              <a:t>volutpat</a:t>
            </a:r>
            <a:r>
              <a:rPr lang="pt-BR" dirty="0" smtClean="0"/>
              <a:t>. Ut </a:t>
            </a:r>
            <a:r>
              <a:rPr lang="pt-BR" dirty="0" err="1" smtClean="0"/>
              <a:t>wisi</a:t>
            </a:r>
            <a:r>
              <a:rPr lang="pt-BR" dirty="0" smtClean="0"/>
              <a:t> </a:t>
            </a:r>
            <a:r>
              <a:rPr lang="pt-BR" dirty="0" err="1" smtClean="0"/>
              <a:t>enim</a:t>
            </a:r>
            <a:r>
              <a:rPr lang="pt-BR" dirty="0" smtClean="0"/>
              <a:t> ad </a:t>
            </a:r>
            <a:r>
              <a:rPr lang="pt-BR" dirty="0" err="1" smtClean="0"/>
              <a:t>minim</a:t>
            </a:r>
            <a:r>
              <a:rPr lang="pt-BR" dirty="0" smtClean="0"/>
              <a:t> </a:t>
            </a:r>
            <a:r>
              <a:rPr lang="pt-BR" dirty="0" err="1" smtClean="0"/>
              <a:t>veniam</a:t>
            </a:r>
            <a:r>
              <a:rPr lang="pt-BR" dirty="0" smtClean="0"/>
              <a:t>.</a:t>
            </a:r>
          </a:p>
          <a:p>
            <a:pPr lvl="1"/>
            <a:r>
              <a:rPr lang="pt-BR" dirty="0" err="1" smtClean="0"/>
              <a:t>Sadfasdf</a:t>
            </a:r>
            <a:endParaRPr lang="pt-BR" dirty="0" smtClean="0"/>
          </a:p>
          <a:p>
            <a:pPr lvl="2"/>
            <a:r>
              <a:rPr lang="pt-BR" dirty="0" smtClean="0"/>
              <a:t>teste</a:t>
            </a:r>
          </a:p>
          <a:p>
            <a:pPr lvl="1"/>
            <a:endParaRPr lang="pt-BR" dirty="0" smtClean="0"/>
          </a:p>
        </p:txBody>
      </p:sp>
      <p:pic>
        <p:nvPicPr>
          <p:cNvPr id="7" name="Picture 11" descr="Untitled-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1" y="1010177"/>
            <a:ext cx="692541" cy="71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1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NP_FORUM_TELES-SAÚDE_2014_Apresentação-pptx_4;3px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334" cy="6858000"/>
          </a:xfrm>
          <a:prstGeom prst="rect">
            <a:avLst/>
          </a:prstGeom>
        </p:spPr>
      </p:pic>
      <p:sp>
        <p:nvSpPr>
          <p:cNvPr id="17" name="Espaço Reservado para Texto 15"/>
          <p:cNvSpPr>
            <a:spLocks noGrp="1"/>
          </p:cNvSpPr>
          <p:nvPr>
            <p:ph type="body" sz="quarter" idx="20" hasCustomPrompt="1"/>
          </p:nvPr>
        </p:nvSpPr>
        <p:spPr>
          <a:xfrm>
            <a:off x="458155" y="3216485"/>
            <a:ext cx="8228649" cy="490651"/>
          </a:xfrm>
          <a:prstGeom prst="rect">
            <a:avLst/>
          </a:prstGeom>
        </p:spPr>
        <p:txBody>
          <a:bodyPr lIns="80165" tIns="40083" rIns="80165" bIns="40083"/>
          <a:lstStyle>
            <a:lvl1pPr algn="ctr">
              <a:buNone/>
              <a:defRPr sz="2300" b="1" i="0" baseline="0">
                <a:solidFill>
                  <a:srgbClr val="6A0D15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20" name="Espaço Reservado para Texto 18"/>
          <p:cNvSpPr>
            <a:spLocks noGrp="1"/>
          </p:cNvSpPr>
          <p:nvPr>
            <p:ph type="body" sz="quarter" idx="21" hasCustomPrompt="1"/>
          </p:nvPr>
        </p:nvSpPr>
        <p:spPr>
          <a:xfrm>
            <a:off x="458155" y="3796035"/>
            <a:ext cx="8228649" cy="452280"/>
          </a:xfrm>
          <a:prstGeom prst="rect">
            <a:avLst/>
          </a:prstGeom>
        </p:spPr>
        <p:txBody>
          <a:bodyPr lIns="80165" tIns="40083" rIns="80165" bIns="40083"/>
          <a:lstStyle>
            <a:lvl1pPr algn="ctr">
              <a:buNone/>
              <a:defRPr sz="2300" b="0" i="0" baseline="0">
                <a:solidFill>
                  <a:srgbClr val="5A5A59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Tel.: + 55.xxx / Email: </a:t>
            </a:r>
            <a:r>
              <a:rPr lang="pt-BR" dirty="0" err="1" smtClean="0"/>
              <a:t>xxx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9846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RNP_FORUM_TELES-SAÚDE_2014_Apresentação-pptx_4;3px-01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" y="0"/>
            <a:ext cx="91423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3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436381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285" indent="-327285" algn="l" defTabSz="43638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9119" indent="-272738" algn="l" defTabSz="436381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951" indent="-218190" algn="l" defTabSz="43638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332" indent="-218190" algn="l" defTabSz="436381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3712" indent="-218190" algn="l" defTabSz="436381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93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474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2854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9235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2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6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45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4273427"/>
            <a:ext cx="9144000" cy="2405669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buNone/>
            </a:pPr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Painel: TIC e a Formação de Recursos Humanos  4/9 14h</a:t>
            </a:r>
          </a:p>
          <a:p>
            <a:pPr marL="0" lvl="0" indent="0" algn="ctr">
              <a:buNone/>
            </a:pPr>
            <a:endParaRPr lang="pt-BR" sz="2000" b="1" dirty="0">
              <a:solidFill>
                <a:srgbClr val="2A2A28"/>
              </a:solidFill>
              <a:latin typeface="Myriad Pro"/>
              <a:cs typeface="Myriad Pro"/>
            </a:endParaRPr>
          </a:p>
          <a:p>
            <a:pPr marL="0" lvl="0" indent="0" algn="ctr">
              <a:buNone/>
            </a:pPr>
            <a:r>
              <a:rPr lang="pt-BR" sz="2800" b="1" dirty="0" smtClean="0">
                <a:solidFill>
                  <a:srgbClr val="2A2A28"/>
                </a:solidFill>
                <a:latin typeface="Myriad Pro"/>
                <a:cs typeface="Myriad Pro"/>
              </a:rPr>
              <a:t>Experiências e Estratégias UNIFESP</a:t>
            </a:r>
            <a:endParaRPr lang="pt-BR" sz="2800" b="1" dirty="0">
              <a:solidFill>
                <a:srgbClr val="2A2A28"/>
              </a:solidFill>
              <a:latin typeface="Myriad Pro"/>
              <a:cs typeface="Myriad Pro"/>
            </a:endParaRPr>
          </a:p>
          <a:p>
            <a:pPr marL="0" lvl="0" indent="0" algn="ctr">
              <a:buNone/>
            </a:pPr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</a:rPr>
              <a:t>Prof. Livre-docente Ivan Torres Pisa</a:t>
            </a:r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  <a:latin typeface="Myriad Pro"/>
            </a:endParaRPr>
          </a:p>
          <a:p>
            <a:pPr marL="0" lvl="0" indent="0" algn="ctr">
              <a:buNone/>
            </a:pPr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</a:rPr>
              <a:t>Departamento de Informática em Saúde</a:t>
            </a:r>
          </a:p>
          <a:p>
            <a:pPr marL="0" lvl="0" indent="0" algn="ctr">
              <a:buNone/>
            </a:pPr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</a:rPr>
              <a:t>Escola Paulista de Medicina, UNIFESP</a:t>
            </a:r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  <a:latin typeface="Myriad Pro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ço Reservado para Texto 3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cursos em informática em saúde no Brasil</a:t>
            </a:r>
            <a:endParaRPr lang="pt-BR" dirty="0"/>
          </a:p>
        </p:txBody>
      </p:sp>
      <p:sp>
        <p:nvSpPr>
          <p:cNvPr id="36" name="Espaço Reservado para Texto 3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graduações</a:t>
            </a:r>
          </a:p>
          <a:p>
            <a:pPr lvl="1"/>
            <a:r>
              <a:rPr lang="pt-BR" dirty="0" smtClean="0"/>
              <a:t>UNIFESP tecnólogo, informática em saúde</a:t>
            </a:r>
          </a:p>
          <a:p>
            <a:pPr lvl="1"/>
            <a:r>
              <a:rPr lang="pt-BR" dirty="0" smtClean="0"/>
              <a:t>USP bacharelado, informática biomédica</a:t>
            </a:r>
          </a:p>
          <a:p>
            <a:pPr lvl="1"/>
            <a:r>
              <a:rPr lang="pt-BR" dirty="0" smtClean="0"/>
              <a:t>UFPR bacharelado, informática biomédica</a:t>
            </a:r>
          </a:p>
          <a:p>
            <a:r>
              <a:rPr lang="pt-BR" dirty="0" smtClean="0"/>
              <a:t>pós-graduações</a:t>
            </a:r>
          </a:p>
          <a:p>
            <a:pPr lvl="1"/>
            <a:r>
              <a:rPr lang="pt-BR" dirty="0" smtClean="0"/>
              <a:t>UNIFESP estrito, gestão e informática em saúde</a:t>
            </a:r>
          </a:p>
          <a:p>
            <a:pPr lvl="1"/>
            <a:r>
              <a:rPr lang="pt-BR" dirty="0" smtClean="0"/>
              <a:t>UAB/UNIFESP lato, informática em saúde (</a:t>
            </a:r>
            <a:r>
              <a:rPr lang="pt-BR" dirty="0" err="1" smtClean="0"/>
              <a:t>EaD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PUC-PR estrito, tecnologias em saúde</a:t>
            </a:r>
          </a:p>
          <a:p>
            <a:pPr lvl="1"/>
            <a:r>
              <a:rPr lang="pt-BR" dirty="0" smtClean="0"/>
              <a:t>+ 11 pós-graduações afins</a:t>
            </a:r>
          </a:p>
          <a:p>
            <a:r>
              <a:rPr lang="pt-BR" dirty="0" smtClean="0"/>
              <a:t>livres</a:t>
            </a:r>
          </a:p>
          <a:p>
            <a:pPr lvl="1"/>
            <a:r>
              <a:rPr lang="pt-BR" dirty="0" smtClean="0"/>
              <a:t>cursos de extensão UNIFESP, USP, IF, PUC etc.</a:t>
            </a:r>
          </a:p>
          <a:p>
            <a:pPr lvl="1"/>
            <a:r>
              <a:rPr lang="pt-BR" dirty="0" smtClean="0"/>
              <a:t>cursos de associações SBIS, </a:t>
            </a:r>
            <a:r>
              <a:rPr lang="pt-BR" dirty="0" err="1" smtClean="0"/>
              <a:t>CBTms</a:t>
            </a:r>
            <a:r>
              <a:rPr lang="pt-BR" dirty="0" smtClean="0"/>
              <a:t>, ABNT</a:t>
            </a:r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1808" y="6588818"/>
            <a:ext cx="6367231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Censo EaD.br. Relatório analítico da aprendizagem a distância no Brasil 2012. ABED. 2013</a:t>
            </a:r>
            <a:endParaRPr lang="pt-B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5982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ço Reservado para Texto 3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docência e tutoria na </a:t>
            </a:r>
            <a:r>
              <a:rPr lang="pt-BR" dirty="0" err="1" smtClean="0"/>
              <a:t>EaD</a:t>
            </a:r>
            <a:endParaRPr lang="pt-BR" dirty="0"/>
          </a:p>
        </p:txBody>
      </p:sp>
      <p:sp>
        <p:nvSpPr>
          <p:cNvPr id="36" name="Espaço Reservado para Texto 3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barreiras na instituição federal</a:t>
            </a:r>
          </a:p>
          <a:p>
            <a:pPr lvl="1"/>
            <a:r>
              <a:rPr lang="pt-BR" dirty="0" smtClean="0"/>
              <a:t>dificuldade na </a:t>
            </a:r>
            <a:r>
              <a:rPr lang="pt-BR" dirty="0" smtClean="0"/>
              <a:t>progressão docente</a:t>
            </a:r>
          </a:p>
          <a:p>
            <a:pPr lvl="1"/>
            <a:r>
              <a:rPr lang="pt-BR" dirty="0" smtClean="0"/>
              <a:t>diferencia presencial x </a:t>
            </a:r>
            <a:r>
              <a:rPr lang="pt-BR" dirty="0" err="1" smtClean="0"/>
              <a:t>EaD</a:t>
            </a:r>
            <a:endParaRPr lang="pt-BR" dirty="0" smtClean="0"/>
          </a:p>
          <a:p>
            <a:pPr lvl="1"/>
            <a:r>
              <a:rPr lang="pt-BR" dirty="0" smtClean="0"/>
              <a:t>não contabiliza carga horária (aula, preparação, mídia etc.)</a:t>
            </a:r>
          </a:p>
          <a:p>
            <a:pPr lvl="1"/>
            <a:r>
              <a:rPr lang="pt-BR" dirty="0" smtClean="0"/>
              <a:t>não registra no sistema de informação oficial</a:t>
            </a:r>
          </a:p>
          <a:p>
            <a:pPr lvl="1"/>
            <a:r>
              <a:rPr lang="pt-BR" dirty="0" smtClean="0"/>
              <a:t>único incentivo oficial é bolsa de estudo</a:t>
            </a:r>
          </a:p>
          <a:p>
            <a:pPr lvl="1"/>
            <a:r>
              <a:rPr lang="pt-BR" dirty="0" smtClean="0"/>
              <a:t>não contabiliza pesquisa em sua estrutura</a:t>
            </a:r>
          </a:p>
          <a:p>
            <a:pPr lvl="1"/>
            <a:r>
              <a:rPr lang="pt-BR" dirty="0" smtClean="0"/>
              <a:t>barreiras na publicação da produção científica e tecnológica</a:t>
            </a:r>
          </a:p>
          <a:p>
            <a:pPr lvl="1"/>
            <a:r>
              <a:rPr lang="pt-BR" dirty="0" smtClean="0"/>
              <a:t>dificuldade nos critérios de seleção de pessoal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1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sugestões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24"/>
          </p:nvPr>
        </p:nvSpPr>
        <p:spPr>
          <a:xfrm>
            <a:off x="1254036" y="1175927"/>
            <a:ext cx="7889964" cy="4529134"/>
          </a:xfrm>
        </p:spPr>
        <p:txBody>
          <a:bodyPr/>
          <a:lstStyle/>
          <a:p>
            <a:r>
              <a:rPr lang="pt-BR" dirty="0" err="1" smtClean="0"/>
              <a:t>EaD</a:t>
            </a:r>
            <a:r>
              <a:rPr lang="pt-BR" dirty="0" smtClean="0"/>
              <a:t> é </a:t>
            </a:r>
            <a:r>
              <a:rPr lang="pt-BR" b="1" dirty="0" smtClean="0"/>
              <a:t>única</a:t>
            </a:r>
            <a:r>
              <a:rPr lang="pt-BR" dirty="0" smtClean="0"/>
              <a:t> estratégia eficiente de treinamento</a:t>
            </a:r>
          </a:p>
          <a:p>
            <a:pPr lvl="1"/>
            <a:r>
              <a:rPr lang="pt-BR" dirty="0" smtClean="0"/>
              <a:t>balanço volume x custo x disponibilidade x qualidade x tempo</a:t>
            </a:r>
          </a:p>
          <a:p>
            <a:pPr lvl="1"/>
            <a:r>
              <a:rPr lang="pt-BR" dirty="0" smtClean="0"/>
              <a:t>para profissionais do SUS e PSF</a:t>
            </a:r>
          </a:p>
          <a:p>
            <a:pPr lvl="1"/>
            <a:r>
              <a:rPr lang="pt-BR" dirty="0" smtClean="0"/>
              <a:t>para membros e técnicos da RUTE</a:t>
            </a:r>
          </a:p>
          <a:p>
            <a:pPr lvl="1"/>
            <a:r>
              <a:rPr lang="pt-BR" dirty="0" smtClean="0"/>
              <a:t>para profissionais (saúde, TI, gestores) da EBSERH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Mas...</a:t>
            </a:r>
          </a:p>
          <a:p>
            <a:pPr lvl="1"/>
            <a:r>
              <a:rPr lang="pt-BR" dirty="0"/>
              <a:t>considerar demandas das corporações</a:t>
            </a:r>
          </a:p>
          <a:p>
            <a:pPr lvl="1"/>
            <a:r>
              <a:rPr lang="pt-BR" dirty="0"/>
              <a:t>criar cursos específicos</a:t>
            </a:r>
          </a:p>
          <a:p>
            <a:pPr lvl="1"/>
            <a:r>
              <a:rPr lang="pt-BR" dirty="0" smtClean="0"/>
              <a:t>garantir processo de avaliação dos processos</a:t>
            </a:r>
          </a:p>
          <a:p>
            <a:pPr lvl="1"/>
            <a:r>
              <a:rPr lang="pt-BR" dirty="0" smtClean="0"/>
              <a:t>medir impacto com método científico</a:t>
            </a:r>
          </a:p>
          <a:p>
            <a:pPr lvl="1"/>
            <a:r>
              <a:rPr lang="pt-BR" dirty="0" smtClean="0"/>
              <a:t>apoiar-se </a:t>
            </a:r>
            <a:r>
              <a:rPr lang="pt-BR" dirty="0"/>
              <a:t>em experiências bem sucedidas</a:t>
            </a:r>
          </a:p>
          <a:p>
            <a:pPr lvl="1"/>
            <a:r>
              <a:rPr lang="pt-BR" dirty="0" smtClean="0"/>
              <a:t>não reinventar a roda!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966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Espaço Reservado para Texto 43"/>
          <p:cNvSpPr>
            <a:spLocks noGrp="1"/>
          </p:cNvSpPr>
          <p:nvPr>
            <p:ph type="body" sz="quarter" idx="20"/>
          </p:nvPr>
        </p:nvSpPr>
        <p:spPr>
          <a:xfrm>
            <a:off x="458155" y="3737185"/>
            <a:ext cx="8228649" cy="490651"/>
          </a:xfrm>
        </p:spPr>
        <p:txBody>
          <a:bodyPr/>
          <a:lstStyle/>
          <a:p>
            <a:r>
              <a:rPr lang="pt-BR" dirty="0" smtClean="0"/>
              <a:t>Ivan Torres Pisa</a:t>
            </a:r>
            <a:endParaRPr lang="pt-BR" dirty="0"/>
          </a:p>
        </p:txBody>
      </p:sp>
      <p:sp>
        <p:nvSpPr>
          <p:cNvPr id="45" name="Espaço Reservado para Texto 44"/>
          <p:cNvSpPr>
            <a:spLocks noGrp="1"/>
          </p:cNvSpPr>
          <p:nvPr>
            <p:ph type="body" sz="quarter" idx="21"/>
          </p:nvPr>
        </p:nvSpPr>
        <p:spPr>
          <a:xfrm>
            <a:off x="458155" y="4227835"/>
            <a:ext cx="8228649" cy="452280"/>
          </a:xfrm>
        </p:spPr>
        <p:txBody>
          <a:bodyPr/>
          <a:lstStyle/>
          <a:p>
            <a:r>
              <a:rPr lang="pt-BR" dirty="0" smtClean="0"/>
              <a:t>e-mail: ivanpisa@gmail.com / url: ivanpisa.pro.br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59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ço Reservado para Texto 3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6" name="Espaço Reservado para Texto 3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sugestões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ço Reservado para Texto 3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/>
              <a:t>p</a:t>
            </a:r>
            <a:r>
              <a:rPr lang="pt-BR" dirty="0" smtClean="0"/>
              <a:t>resencial x </a:t>
            </a:r>
            <a:r>
              <a:rPr lang="pt-BR" dirty="0" err="1" smtClean="0"/>
              <a:t>EaD</a:t>
            </a:r>
            <a:endParaRPr lang="pt-BR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895788"/>
              </p:ext>
            </p:extLst>
          </p:nvPr>
        </p:nvGraphicFramePr>
        <p:xfrm>
          <a:off x="1182805" y="1042152"/>
          <a:ext cx="770188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0944"/>
                <a:gridCol w="38509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presencial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EaD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um professor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vários professores e tutores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&gt; linguagem coloquial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&gt; linguagem formal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reação</a:t>
                      </a:r>
                      <a:r>
                        <a:rPr lang="pt-BR" baseline="0" dirty="0" smtClean="0"/>
                        <a:t> em tempo real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reação planejada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custo maior da infra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tradicional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custo</a:t>
                      </a:r>
                      <a:r>
                        <a:rPr lang="pt-BR" baseline="0" dirty="0" smtClean="0"/>
                        <a:t> maior da infra digital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disciplina do aluno é importante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disciplina do aluno é fundamental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infra é da instituição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infra é da instituição e do alunado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baixa flexibilidade de sincronia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alta flexibilidade de sincronia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custo global para aluno</a:t>
                      </a:r>
                      <a:r>
                        <a:rPr lang="pt-BR" baseline="0" dirty="0" smtClean="0"/>
                        <a:t> é maior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custo global para aluno é menor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repetição aumenta o custo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repetição não aumenta custo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boa qualidade de interação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variação</a:t>
                      </a:r>
                      <a:r>
                        <a:rPr lang="pt-BR" baseline="0" dirty="0" smtClean="0"/>
                        <a:t> na qualidade de interação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5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censo EaD.br 2012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252 instituições</a:t>
            </a:r>
          </a:p>
          <a:p>
            <a:pPr lvl="1"/>
            <a:r>
              <a:rPr lang="pt-BR" dirty="0" smtClean="0"/>
              <a:t>+29%</a:t>
            </a:r>
          </a:p>
          <a:p>
            <a:pPr lvl="1"/>
            <a:r>
              <a:rPr lang="pt-BR" dirty="0" smtClean="0"/>
              <a:t>16% públicas federais + 7% públicas estaduais</a:t>
            </a:r>
          </a:p>
          <a:p>
            <a:pPr lvl="1"/>
            <a:r>
              <a:rPr lang="pt-BR" dirty="0" smtClean="0"/>
              <a:t>70% com experiência 5-10 anos em </a:t>
            </a:r>
            <a:r>
              <a:rPr lang="pt-BR" dirty="0" err="1" smtClean="0"/>
              <a:t>EaD</a:t>
            </a:r>
            <a:endParaRPr lang="pt-BR" dirty="0" smtClean="0"/>
          </a:p>
          <a:p>
            <a:pPr lvl="1"/>
            <a:r>
              <a:rPr lang="pt-BR" dirty="0" smtClean="0"/>
              <a:t>21 fornecedores de produtos e serviços </a:t>
            </a:r>
            <a:r>
              <a:rPr lang="pt-BR" dirty="0" err="1" smtClean="0"/>
              <a:t>EaD</a:t>
            </a:r>
            <a:r>
              <a:rPr lang="pt-BR" dirty="0" smtClean="0"/>
              <a:t> (+24%)</a:t>
            </a:r>
          </a:p>
          <a:p>
            <a:r>
              <a:rPr lang="pt-BR" dirty="0" smtClean="0"/>
              <a:t>9.376 cursos </a:t>
            </a:r>
            <a:r>
              <a:rPr lang="pt-BR" dirty="0" err="1" smtClean="0"/>
              <a:t>EaD</a:t>
            </a:r>
            <a:endParaRPr lang="pt-BR" dirty="0" smtClean="0"/>
          </a:p>
          <a:p>
            <a:pPr lvl="1"/>
            <a:r>
              <a:rPr lang="pt-BR" dirty="0" smtClean="0"/>
              <a:t>1.856 cursos autorizados (19%)</a:t>
            </a:r>
          </a:p>
          <a:p>
            <a:pPr lvl="2"/>
            <a:r>
              <a:rPr lang="pt-BR" dirty="0"/>
              <a:t>53% </a:t>
            </a:r>
            <a:r>
              <a:rPr lang="pt-BR" dirty="0" smtClean="0"/>
              <a:t>pós-graduação</a:t>
            </a:r>
          </a:p>
          <a:p>
            <a:pPr lvl="2"/>
            <a:r>
              <a:rPr lang="pt-BR" dirty="0" smtClean="0"/>
              <a:t>26</a:t>
            </a:r>
            <a:r>
              <a:rPr lang="pt-BR" dirty="0"/>
              <a:t>% </a:t>
            </a:r>
            <a:r>
              <a:rPr lang="pt-BR" dirty="0" smtClean="0"/>
              <a:t>graduação</a:t>
            </a:r>
          </a:p>
          <a:p>
            <a:pPr lvl="2"/>
            <a:r>
              <a:rPr lang="pt-BR" dirty="0" smtClean="0"/>
              <a:t>61% privadas</a:t>
            </a:r>
          </a:p>
          <a:p>
            <a:pPr lvl="2"/>
            <a:r>
              <a:rPr lang="pt-BR" dirty="0"/>
              <a:t>83 nas ciências da </a:t>
            </a:r>
            <a:r>
              <a:rPr lang="pt-BR" dirty="0" smtClean="0"/>
              <a:t>saúde</a:t>
            </a:r>
          </a:p>
          <a:p>
            <a:pPr lvl="2"/>
            <a:r>
              <a:rPr lang="pt-BR" dirty="0" smtClean="0"/>
              <a:t>55 nas ciências da computação</a:t>
            </a:r>
          </a:p>
          <a:p>
            <a:pPr lvl="1"/>
            <a:r>
              <a:rPr lang="pt-BR" dirty="0" smtClean="0"/>
              <a:t>7.520 cursos livres (81%)</a:t>
            </a:r>
          </a:p>
          <a:p>
            <a:pPr lvl="1"/>
            <a:endParaRPr lang="pt-BR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101808" y="6582818"/>
            <a:ext cx="6367231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Censo EaD.br. Relatório analítico da aprendizagem a distância no Brasil 2012. ABED. 2013</a:t>
            </a:r>
            <a:endParaRPr lang="pt-B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6733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censo EaD.br 2012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6.500 </a:t>
            </a:r>
            <a:r>
              <a:rPr lang="pt-BR" dirty="0"/>
              <a:t>disciplinas </a:t>
            </a:r>
            <a:r>
              <a:rPr lang="pt-BR" dirty="0" err="1" smtClean="0"/>
              <a:t>EaD</a:t>
            </a:r>
            <a:r>
              <a:rPr lang="pt-BR" dirty="0" smtClean="0"/>
              <a:t> nos autorizados</a:t>
            </a:r>
          </a:p>
          <a:p>
            <a:pPr lvl="1"/>
            <a:r>
              <a:rPr lang="pt-BR" dirty="0" smtClean="0"/>
              <a:t>56% em instituições privadas</a:t>
            </a:r>
          </a:p>
          <a:p>
            <a:pPr lvl="1"/>
            <a:r>
              <a:rPr lang="pt-BR" dirty="0" smtClean="0"/>
              <a:t>30% em instituições públicas (24% federais)</a:t>
            </a:r>
          </a:p>
          <a:p>
            <a:pPr lvl="1"/>
            <a:r>
              <a:rPr lang="pt-BR" dirty="0" smtClean="0"/>
              <a:t>45% em graduação presencial com limite </a:t>
            </a:r>
            <a:r>
              <a:rPr lang="pt-BR" dirty="0" err="1" smtClean="0"/>
              <a:t>EaD</a:t>
            </a:r>
            <a:r>
              <a:rPr lang="pt-BR" dirty="0" smtClean="0"/>
              <a:t> de 20%</a:t>
            </a:r>
          </a:p>
          <a:p>
            <a:pPr lvl="1"/>
            <a:r>
              <a:rPr lang="pt-BR" dirty="0" smtClean="0"/>
              <a:t>ciências humanas - educação, e ciências sociais – gestão</a:t>
            </a:r>
          </a:p>
          <a:p>
            <a:r>
              <a:rPr lang="pt-BR" dirty="0" smtClean="0"/>
              <a:t>7.520 cursos </a:t>
            </a:r>
            <a:r>
              <a:rPr lang="pt-BR" dirty="0" err="1" smtClean="0"/>
              <a:t>EaD</a:t>
            </a:r>
            <a:r>
              <a:rPr lang="pt-BR" dirty="0" smtClean="0"/>
              <a:t> livres</a:t>
            </a:r>
          </a:p>
          <a:p>
            <a:pPr lvl="1"/>
            <a:r>
              <a:rPr lang="pt-BR" dirty="0" smtClean="0"/>
              <a:t>398 nas ciências da saúde</a:t>
            </a:r>
          </a:p>
          <a:p>
            <a:pPr lvl="1"/>
            <a:r>
              <a:rPr lang="pt-BR" dirty="0" smtClean="0"/>
              <a:t>165 nas ciências da computação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3568" y="6569170"/>
            <a:ext cx="6367231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Censo EaD.br. Relatório analítico da aprendizagem a distância no Brasil 2012. ABED. 2013</a:t>
            </a:r>
            <a:endParaRPr lang="pt-B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76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censo EaD.br 2012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5.772.466 matrículas </a:t>
            </a:r>
            <a:r>
              <a:rPr lang="pt-BR" dirty="0" err="1" smtClean="0"/>
              <a:t>EaD</a:t>
            </a:r>
            <a:endParaRPr lang="pt-BR" dirty="0" smtClean="0"/>
          </a:p>
          <a:p>
            <a:pPr lvl="1"/>
            <a:r>
              <a:rPr lang="pt-BR" dirty="0" smtClean="0"/>
              <a:t>+53%</a:t>
            </a:r>
          </a:p>
          <a:p>
            <a:pPr lvl="1"/>
            <a:r>
              <a:rPr lang="pt-BR" dirty="0" smtClean="0"/>
              <a:t>20% em cursos autorizados</a:t>
            </a:r>
          </a:p>
          <a:p>
            <a:pPr lvl="2"/>
            <a:r>
              <a:rPr lang="pt-BR" dirty="0" smtClean="0"/>
              <a:t>68.645 em ciências da saúde</a:t>
            </a:r>
          </a:p>
          <a:p>
            <a:pPr lvl="2"/>
            <a:r>
              <a:rPr lang="pt-BR" dirty="0" smtClean="0"/>
              <a:t>38.356 em ciências da computação</a:t>
            </a:r>
          </a:p>
          <a:p>
            <a:pPr lvl="1"/>
            <a:r>
              <a:rPr lang="pt-BR" dirty="0" smtClean="0"/>
              <a:t>74% em cursos livres</a:t>
            </a:r>
          </a:p>
          <a:p>
            <a:r>
              <a:rPr lang="pt-BR" dirty="0" smtClean="0"/>
              <a:t>1.589.374 conclusões </a:t>
            </a:r>
            <a:r>
              <a:rPr lang="pt-BR" dirty="0" err="1" smtClean="0"/>
              <a:t>EaD</a:t>
            </a:r>
            <a:r>
              <a:rPr lang="pt-BR" dirty="0" smtClean="0"/>
              <a:t> em cursos autorizados</a:t>
            </a:r>
          </a:p>
          <a:p>
            <a:pPr lvl="1"/>
            <a:r>
              <a:rPr lang="pt-BR" dirty="0" smtClean="0"/>
              <a:t>3.534 em ciências da saúde</a:t>
            </a:r>
          </a:p>
          <a:p>
            <a:pPr lvl="1"/>
            <a:r>
              <a:rPr lang="pt-BR" dirty="0" smtClean="0"/>
              <a:t>632 em ciências da computação</a:t>
            </a:r>
          </a:p>
          <a:p>
            <a:r>
              <a:rPr lang="pt-BR" dirty="0" smtClean="0"/>
              <a:t>41.119 conclusões em disciplinas </a:t>
            </a:r>
            <a:r>
              <a:rPr lang="pt-BR" dirty="0" err="1" smtClean="0"/>
              <a:t>EaD</a:t>
            </a:r>
            <a:endParaRPr lang="pt-BR" dirty="0" smtClean="0"/>
          </a:p>
          <a:p>
            <a:pPr lvl="1"/>
            <a:r>
              <a:rPr lang="pt-BR" dirty="0" smtClean="0"/>
              <a:t>5.353 em ciências da saúde</a:t>
            </a:r>
          </a:p>
          <a:p>
            <a:pPr lvl="1"/>
            <a:r>
              <a:rPr lang="pt-BR" dirty="0" smtClean="0"/>
              <a:t>1.171 em ciências da computação</a:t>
            </a:r>
          </a:p>
          <a:p>
            <a:pPr lvl="1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1808" y="6555522"/>
            <a:ext cx="6367231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Censo EaD.br. Relatório analítico da aprendizagem a distância no Brasil 2012. ABED. 2013</a:t>
            </a:r>
            <a:endParaRPr lang="pt-B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3850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censo EaD.br 2012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1808" y="6588818"/>
            <a:ext cx="6367231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Censo EaD.br. Relatório analítico da aprendizagem a distância no Brasil 2012. ABED. 2013</a:t>
            </a:r>
            <a:endParaRPr lang="pt-B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yriad Pro"/>
              <a:cs typeface="Myriad Pro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468"/>
            <a:ext cx="4779344" cy="5074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342" y="831636"/>
            <a:ext cx="4418657" cy="383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5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ço Reservado para Texto 3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investimentos </a:t>
            </a:r>
            <a:r>
              <a:rPr lang="pt-BR" dirty="0" err="1" smtClean="0"/>
              <a:t>EaD</a:t>
            </a:r>
            <a:endParaRPr lang="pt-BR" dirty="0"/>
          </a:p>
        </p:txBody>
      </p:sp>
      <p:sp>
        <p:nvSpPr>
          <p:cNvPr id="36" name="Espaço Reservado para Texto 3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em ordem de maior incidência</a:t>
            </a:r>
          </a:p>
          <a:p>
            <a:pPr lvl="1"/>
            <a:r>
              <a:rPr lang="pt-BR" dirty="0" smtClean="0"/>
              <a:t>produção de novos cursos/módulos ou conteúdos</a:t>
            </a:r>
          </a:p>
          <a:p>
            <a:pPr lvl="1"/>
            <a:r>
              <a:rPr lang="pt-BR" dirty="0" smtClean="0"/>
              <a:t>tecnologias e inovação</a:t>
            </a:r>
          </a:p>
          <a:p>
            <a:pPr lvl="1"/>
            <a:r>
              <a:rPr lang="pt-BR" dirty="0" smtClean="0"/>
              <a:t>contratação de pessoal</a:t>
            </a:r>
          </a:p>
          <a:p>
            <a:pPr lvl="1"/>
            <a:r>
              <a:rPr lang="pt-BR" dirty="0" smtClean="0"/>
              <a:t>logística e infraestrutura</a:t>
            </a:r>
          </a:p>
          <a:p>
            <a:pPr lvl="1"/>
            <a:r>
              <a:rPr lang="pt-BR" dirty="0" smtClean="0"/>
              <a:t>capacitação de pessoal</a:t>
            </a:r>
          </a:p>
          <a:p>
            <a:pPr lvl="1"/>
            <a:r>
              <a:rPr lang="pt-BR" dirty="0" smtClean="0"/>
              <a:t>vendas e marketing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1808" y="6588818"/>
            <a:ext cx="6367231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Censo EaD.br. Relatório analítico da aprendizagem a distância no Brasil 2012. ABED. 2013</a:t>
            </a:r>
            <a:endParaRPr lang="pt-B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0367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BR" dirty="0" smtClean="0"/>
              <a:t>histórico </a:t>
            </a:r>
            <a:r>
              <a:rPr lang="pt-BR" dirty="0" err="1" smtClean="0"/>
              <a:t>EaD</a:t>
            </a:r>
            <a:r>
              <a:rPr lang="pt-BR" dirty="0" smtClean="0"/>
              <a:t> na UNIFESP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uso das </a:t>
            </a:r>
            <a:r>
              <a:rPr lang="pt-BR" dirty="0" err="1" smtClean="0"/>
              <a:t>TICs</a:t>
            </a:r>
            <a:r>
              <a:rPr lang="pt-BR" dirty="0" smtClean="0"/>
              <a:t> </a:t>
            </a:r>
          </a:p>
          <a:p>
            <a:pPr lvl="1"/>
            <a:r>
              <a:rPr lang="pt-BR" dirty="0" smtClean="0"/>
              <a:t>administração, assistência e ensino</a:t>
            </a:r>
          </a:p>
          <a:p>
            <a:pPr lvl="1"/>
            <a:r>
              <a:rPr lang="pt-BR" dirty="0" smtClean="0"/>
              <a:t>1980 na Escola Paulista de Medicina</a:t>
            </a:r>
          </a:p>
          <a:p>
            <a:pPr lvl="1"/>
            <a:endParaRPr lang="pt-BR" dirty="0"/>
          </a:p>
          <a:p>
            <a:r>
              <a:rPr lang="pt-BR" dirty="0" smtClean="0"/>
              <a:t>expansão</a:t>
            </a:r>
            <a:endParaRPr lang="pt-BR" dirty="0"/>
          </a:p>
          <a:p>
            <a:pPr lvl="1"/>
            <a:r>
              <a:rPr lang="pt-BR" dirty="0" smtClean="0"/>
              <a:t>1988 Centro de Informática em Saúde (CIS)</a:t>
            </a:r>
          </a:p>
          <a:p>
            <a:pPr lvl="1"/>
            <a:r>
              <a:rPr lang="pt-BR" dirty="0" smtClean="0"/>
              <a:t>1999 Departamento de Informática em Saúde (DIS)</a:t>
            </a:r>
          </a:p>
          <a:p>
            <a:pPr lvl="1"/>
            <a:r>
              <a:rPr lang="pt-BR" dirty="0" smtClean="0"/>
              <a:t>	   Laboratório de Educação a Distância (LED)</a:t>
            </a:r>
          </a:p>
          <a:p>
            <a:pPr lvl="1"/>
            <a:r>
              <a:rPr lang="pt-BR" dirty="0" smtClean="0"/>
              <a:t>2005 REUNI</a:t>
            </a:r>
          </a:p>
          <a:p>
            <a:pPr lvl="1"/>
            <a:r>
              <a:rPr lang="pt-BR" dirty="0" smtClean="0"/>
              <a:t>2007 Universidade Aberta do Brasil (UAB)</a:t>
            </a:r>
          </a:p>
          <a:p>
            <a:pPr lvl="1"/>
            <a:r>
              <a:rPr lang="pt-BR" dirty="0" smtClean="0"/>
              <a:t>2010 Universidade Aberta do SUS (</a:t>
            </a:r>
            <a:r>
              <a:rPr lang="pt-BR" dirty="0" err="1" smtClean="0"/>
              <a:t>UnaSUS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2014 ~ 36 mil alunos </a:t>
            </a:r>
            <a:r>
              <a:rPr lang="pt-BR" dirty="0" err="1" smtClean="0"/>
              <a:t>EaD</a:t>
            </a:r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7216" y="6391746"/>
            <a:ext cx="6367231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pt-B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EaD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 na UNIFESP: caminho para a inovação. </a:t>
            </a:r>
            <a:r>
              <a:rPr lang="pt-B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EaD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 UNIFESP + 20. </a:t>
            </a:r>
          </a:p>
          <a:p>
            <a:pPr marL="0" indent="0" algn="l">
              <a:buNone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/>
                <a:cs typeface="Myriad Pro"/>
              </a:rPr>
              <a:t>Tese para Congresso UNIFESP. 2014.</a:t>
            </a:r>
            <a:endParaRPr lang="pt-B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67054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0" indent="0" algn="l">
          <a:buNone/>
          <a:defRPr sz="1600" dirty="0" smtClean="0">
            <a:solidFill>
              <a:srgbClr val="2A2A28"/>
            </a:solidFill>
            <a:latin typeface="Myriad Pro"/>
            <a:cs typeface="Myriad Pr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716</Words>
  <Application>Microsoft Office PowerPoint</Application>
  <PresentationFormat>Apresentação na tela (4:3)</PresentationFormat>
  <Paragraphs>146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K360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 consectetuer adipiscing elit.</dc:title>
  <dc:creator>Ronan Verling</dc:creator>
  <cp:lastModifiedBy>ivanpisa</cp:lastModifiedBy>
  <cp:revision>70</cp:revision>
  <dcterms:created xsi:type="dcterms:W3CDTF">2013-08-06T19:40:36Z</dcterms:created>
  <dcterms:modified xsi:type="dcterms:W3CDTF">2014-09-04T12:46:55Z</dcterms:modified>
</cp:coreProperties>
</file>